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24384000" cy="13716000"/>
  <p:notesSz cx="6858000" cy="9144000"/>
  <p:embeddedFontLst>
    <p:embeddedFont>
      <p:font typeface="Noto Sans CJK KR Regular"/>
      <p:regular r:id="rId43"/>
    </p:embeddedFont>
    <p:embeddedFont>
      <p:font typeface="Noto Sans CJK KR Black"/>
      <p:bold r:id="rId44"/>
    </p:embeddedFont>
    <p:embeddedFont>
      <p:font typeface="Noto Sans CJK KR Bold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1.fntdata" Type="http://schemas.openxmlformats.org/officeDocument/2006/relationships/font"/><Relationship Id="rId44" Target="fonts/font2.fntdata" Type="http://schemas.openxmlformats.org/officeDocument/2006/relationships/font"/><Relationship Id="rId45" Target="fonts/font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26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26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0.png" Type="http://schemas.openxmlformats.org/officeDocument/2006/relationships/image"/><Relationship Id="rId4" Target="../media/image8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3.png" Type="http://schemas.openxmlformats.org/officeDocument/2006/relationships/image"/><Relationship Id="rId4" Target="../media/image84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5.png" Type="http://schemas.openxmlformats.org/officeDocument/2006/relationships/image"/><Relationship Id="rId4" Target="../media/image44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8.png" Type="http://schemas.openxmlformats.org/officeDocument/2006/relationships/image"/><Relationship Id="rId4" Target="../media/image47.png" Type="http://schemas.openxmlformats.org/officeDocument/2006/relationships/image"/><Relationship Id="rId5" Target="../media/image88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041400"/>
            <a:ext cx="5562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l" lvl="0">
              <a:lnSpc>
                <a:spcPct val="99600"/>
              </a:lnSpc>
            </a:pPr>
            <a:r>
              <a:rPr lang="en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2025.08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697700" y="457200"/>
            <a:ext cx="4089400" cy="7747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핀테크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풀스택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3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차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프로젝트</a:t>
            </a:r>
          </a:p>
          <a:p>
            <a:pPr algn="r" lvl="0">
              <a:lnSpc>
                <a:spcPct val="99600"/>
              </a:lnSpc>
            </a:pP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1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조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모으냥즈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0800" y="4508500"/>
            <a:ext cx="19494500" cy="48387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모아봐요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,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모으냥즈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뱅크</a:t>
            </a:r>
          </a:p>
          <a:p>
            <a:pPr algn="l" lvl="0">
              <a:lnSpc>
                <a:spcPct val="99600"/>
              </a:lnSpc>
            </a:pP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0800" y="10706100"/>
            <a:ext cx="8750300" cy="13208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풀스택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3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차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조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모으냥즈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팀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김희상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박윤재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윤성민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유지원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한진성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0800" y="4000500"/>
            <a:ext cx="6261100" cy="711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통합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OpenFeign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700" y="8902700"/>
            <a:ext cx="6896100" cy="350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Eureka Server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같이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Netflix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         Java HTTP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바인더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REST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인터페이스와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Spring Cloud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와의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원활한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가독성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OpenFeign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011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HTTP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표준화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직렬화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역직렬화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재시도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타임아웃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밸런싱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011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안전한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백엔드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통신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92500" y="8902700"/>
            <a:ext cx="69977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-&gt;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비밀번호같은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민감정보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컨트롤러가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때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안정적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925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적용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사례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47100" y="7023100"/>
            <a:ext cx="20281900" cy="800100"/>
          </a:xfrm>
          <a:prstGeom prst="rect">
            <a:avLst/>
          </a:prstGeom>
        </p:spPr>
        <p:txBody>
          <a:bodyPr anchor="b" rtlCol="false" lIns="0" tIns="0" rIns="0" bIns="30816"/>
          <a:lstStyle/>
          <a:p>
            <a:pPr algn="l" lvl="0">
              <a:lnSpc>
                <a:spcPct val="99600"/>
              </a:lnSpc>
            </a:pP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911600" y="4114800"/>
            <a:ext cx="4356100" cy="13462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" sz="7551" b="false" i="false" u="none" strike="noStrike" spc="151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11600" y="5270500"/>
            <a:ext cx="4254500" cy="1028700"/>
          </a:xfrm>
          <a:prstGeom prst="rect">
            <a:avLst/>
          </a:prstGeom>
        </p:spPr>
        <p:txBody>
          <a:bodyPr anchor="b" rtlCol="false" lIns="0" tIns="0" rIns="0" bIns="70028"/>
          <a:lstStyle/>
          <a:p>
            <a:pPr algn="l" lvl="0">
              <a:lnSpc>
                <a:spcPct val="99600"/>
              </a:lnSpc>
            </a:pPr>
            <a:r>
              <a:rPr lang="en" sz="5755" b="false" i="false" u="none" strike="noStrike" spc="113">
                <a:solidFill>
                  <a:srgbClr val="9E9E9E"/>
                </a:solidFill>
                <a:latin typeface="Noto Sans CJK KR Bold"/>
              </a:rPr>
              <a:t>OpenFeign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JWT Token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6900" y="8902700"/>
            <a:ext cx="9969500" cy="350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JWT(JSON Web Token)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      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민감한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안전하게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전송하는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개방형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표준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서명되어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신뢰성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헤더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페이로드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서명의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부분으로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포함된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필요한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담고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필요가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없음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(Stateless)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6900" y="79756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JWT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61900" y="8902700"/>
            <a:ext cx="99695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방식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서버에서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헤더에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포함하여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전송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별도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컨텍스트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유지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1900" y="79756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서버간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전달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방식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61900" y="1816100"/>
            <a:ext cx="20281900" cy="800100"/>
          </a:xfrm>
          <a:prstGeom prst="rect">
            <a:avLst/>
          </a:prstGeom>
        </p:spPr>
        <p:txBody>
          <a:bodyPr anchor="b" rtlCol="false" lIns="0" tIns="0" rIns="0" bIns="30816"/>
          <a:lstStyle/>
          <a:p>
            <a:pPr algn="l" lvl="0">
              <a:lnSpc>
                <a:spcPct val="99600"/>
              </a:lnSpc>
            </a:pP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Spring AOP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" y="8902700"/>
            <a:ext cx="6896100" cy="350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Aspect Oriented Programming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약자로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프로그래밍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비즈니스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로직과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중복을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제거하고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모듈화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유지보수성과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재사용성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증가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97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Spring AOP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01100" y="8902700"/>
            <a:ext cx="68961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@Aspect, @Pointcut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메소드에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메소드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트랜잭션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011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자동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로그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처리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925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집중식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레벨에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(INFO, ERROR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도구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25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로깅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700" y="1816100"/>
            <a:ext cx="20281900" cy="800100"/>
          </a:xfrm>
          <a:prstGeom prst="rect">
            <a:avLst/>
          </a:prstGeom>
        </p:spPr>
        <p:txBody>
          <a:bodyPr anchor="b" rtlCol="false" lIns="0" tIns="0" rIns="0" bIns="30816"/>
          <a:lstStyle/>
          <a:p>
            <a:pPr algn="l" lvl="0">
              <a:lnSpc>
                <a:spcPct val="99600"/>
              </a:lnSpc>
            </a:pP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94400" y="4127500"/>
            <a:ext cx="1866900" cy="1219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192500" y="6832600"/>
            <a:ext cx="20281900" cy="800100"/>
          </a:xfrm>
          <a:prstGeom prst="rect">
            <a:avLst/>
          </a:prstGeom>
        </p:spPr>
        <p:txBody>
          <a:bodyPr anchor="b" rtlCol="false" lIns="0" tIns="0" rIns="0" bIns="30816"/>
          <a:lstStyle/>
          <a:p>
            <a:pPr algn="l" lvl="0">
              <a:lnSpc>
                <a:spcPct val="99600"/>
              </a:lnSpc>
            </a:pP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Github / SourceTree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940800" y="98933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GUI Git Tree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쉬운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히스토리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변경사항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흐름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가시화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작업물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(Conflict)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해결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용이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40800" y="8966200"/>
            <a:ext cx="46609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Git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사용을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보다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간편하게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67200" y="9893300"/>
            <a:ext cx="67564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Pull / Push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원격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동기화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작업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672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자동화된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워크플로우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940800" y="4343400"/>
            <a:ext cx="73152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GitHub-flow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채택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Base  Master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(main) 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          +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추가용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feature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운영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작업하고자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간단하고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빠르게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전략적인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08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효율적인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브랜치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67200" y="43434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Pull Request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1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이상의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점검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스타일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준수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의견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반영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672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코드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리뷰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24900" y="2451100"/>
            <a:ext cx="2057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en" sz="4423" b="false" i="false" u="none" strike="noStrike">
                <a:solidFill>
                  <a:srgbClr val="FFFFFF"/>
                </a:solidFill>
                <a:latin typeface="Noto Sans CJK KR Black"/>
              </a:rPr>
              <a:t>Github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24900" y="8064500"/>
            <a:ext cx="33401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en" sz="4423" b="false" i="false" u="none" strike="noStrike">
                <a:solidFill>
                  <a:srgbClr val="FFFFFF"/>
                </a:solidFill>
                <a:latin typeface="Noto Sans CJK KR Black"/>
              </a:rPr>
              <a:t>SourceTree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9700" y="2197100"/>
            <a:ext cx="20281900" cy="431800"/>
          </a:xfrm>
          <a:prstGeom prst="rect">
            <a:avLst/>
          </a:prstGeom>
        </p:spPr>
        <p:txBody>
          <a:bodyPr anchor="b" rtlCol="false" lIns="0" tIns="0" rIns="0" bIns="30816"/>
          <a:lstStyle/>
          <a:p>
            <a:pPr algn="l" lvl="0">
              <a:lnSpc>
                <a:spcPct val="99600"/>
              </a:lnSpc>
            </a:pP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172466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3.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기능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서비스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흐름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5257800" cy="19304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시나리오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다이어그램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31300" y="25654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28900" y="48006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46400" y="48006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994900" y="52832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상품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4900" y="64643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2500" y="75184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FFFFFF"/>
                </a:solidFill>
                <a:ea typeface="Noto Sans CJK KR Bold"/>
              </a:rPr>
              <a:t>회원가입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2500" y="86995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아이디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10000" y="75184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계좌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개설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10000" y="86995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신청서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작성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70600" y="723900"/>
            <a:ext cx="5054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99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6500" y="8343900"/>
            <a:ext cx="5194300" cy="336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KakaoPay API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갱신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279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송금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6900" y="8343900"/>
            <a:ext cx="4914900" cy="336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받는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내역에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6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거래내역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34900" y="8343900"/>
            <a:ext cx="4914900" cy="2806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필터링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  <a:r>
              <a:rPr lang="en" sz="2933" b="false" i="false" u="none" strike="noStrike" spc="-88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166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카드연동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22900" y="8343900"/>
            <a:ext cx="4914900" cy="2806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" sz="2933" b="false" i="false" u="none" strike="noStrike" spc="-88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70600" y="723900"/>
            <a:ext cx="5054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051800" y="94107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75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41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7734300"/>
            <a:ext cx="10528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0" y="7734300"/>
            <a:ext cx="10528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3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카드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내역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3100" y="4241800"/>
            <a:ext cx="58801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주별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09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마이페이지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확인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09100" y="4241800"/>
            <a:ext cx="58801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메시지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센터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75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75100" y="4241800"/>
            <a:ext cx="58801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3100" y="8483600"/>
            <a:ext cx="96012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로그인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43100" y="9410700"/>
            <a:ext cx="957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전용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계정으로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접근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권한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수준에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과정을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저장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79400" y="8483600"/>
            <a:ext cx="96012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콘솔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9400" y="9410700"/>
            <a:ext cx="957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삭제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권한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770600" y="723900"/>
            <a:ext cx="5054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UX 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64600" y="9893300"/>
            <a:ext cx="67564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646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마이페이지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32200" y="9893300"/>
            <a:ext cx="67564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322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관리자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895600"/>
            <a:ext cx="6654800" cy="434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9893300"/>
            <a:ext cx="67564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7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회원가입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초기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4600" y="4089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64600" y="31623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2200" y="4089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32200" y="31623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70600" y="723900"/>
            <a:ext cx="5054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640300" y="1041400"/>
            <a:ext cx="5562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software developer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1689100"/>
            <a:ext cx="151765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4.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페이지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0800" y="5930900"/>
            <a:ext cx="3403600" cy="61976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메인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Bank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Card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마이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페이지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57300" y="4622800"/>
            <a:ext cx="6705600" cy="2311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팀원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소개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일정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스펙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73500" y="30353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7300" y="38735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0800" y="1079500"/>
            <a:ext cx="22110700" cy="1676400"/>
          </a:xfrm>
          <a:prstGeom prst="rect">
            <a:avLst/>
          </a:prstGeom>
        </p:spPr>
        <p:txBody>
          <a:bodyPr anchor="ctr" rtlCol="false" lIns="0" tIns="119793" rIns="0" bIns="119793"/>
          <a:lstStyle/>
          <a:p>
            <a:pPr algn="l" lvl="0">
              <a:lnSpc>
                <a:spcPct val="99600"/>
              </a:lnSpc>
            </a:pPr>
            <a:r>
              <a:rPr lang="en" sz="9432" b="false" i="false" u="none" strike="noStrike">
                <a:solidFill>
                  <a:srgbClr val="A973FF"/>
                </a:solidFill>
                <a:ea typeface="Noto Sans CJK KR Black"/>
              </a:rPr>
              <a:t>목차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39200" y="4622800"/>
            <a:ext cx="6705600" cy="3505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OpenFeign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JWT Token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Spring AOP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Github / SourceTree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68100" y="30353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39200" y="38735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33800" y="4622800"/>
            <a:ext cx="6705600" cy="1117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시나리오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경험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다이어그램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50000" y="30353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21100" y="38735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흐름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300" y="9867900"/>
            <a:ext cx="6705600" cy="2908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Bank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Card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73500" y="82804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7300" y="91186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51900" y="9867900"/>
            <a:ext cx="6705600" cy="1714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성과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효과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과제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55400" y="82804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39200" y="91186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성과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효과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33800" y="9867900"/>
            <a:ext cx="6705600" cy="1714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영상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QnA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마무리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50000" y="82804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421100" y="91186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발표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메인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61500" y="4419600"/>
            <a:ext cx="6756400" cy="7670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메인페이지는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화면으로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경험의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시작점입니다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요소는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같습니다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네비게이션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UI 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따로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남은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드롭다운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존재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안내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1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메인페이지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구성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요소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46500" y="4419600"/>
            <a:ext cx="6083300" cy="6477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메인페이지에서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높이기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진입점들이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전략적으로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배치되어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고객센터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문의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도움말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세션이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유지되는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동안에만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접근이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가능합니다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46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다른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진입점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2362200"/>
            <a:ext cx="7937500" cy="1206500"/>
          </a:xfrm>
          <a:prstGeom prst="rect">
            <a:avLst/>
          </a:prstGeom>
          <a:effectLst>
            <a:outerShdw dir="2700000" dist="110915" blurRad="48063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1300" y="6426200"/>
            <a:ext cx="8877300" cy="5854700"/>
          </a:xfrm>
          <a:prstGeom prst="rect">
            <a:avLst/>
          </a:prstGeom>
          <a:effectLst>
            <a:outerShdw dir="2700000" dist="540313" blurRad="234136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02300" y="3810000"/>
            <a:ext cx="2743200" cy="2387600"/>
          </a:xfrm>
          <a:prstGeom prst="rect">
            <a:avLst/>
          </a:prstGeom>
          <a:effectLst>
            <a:outerShdw dir="2700000" dist="220279" blurRad="95454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90800" y="4127500"/>
            <a:ext cx="2743200" cy="2057400"/>
          </a:xfrm>
          <a:prstGeom prst="rect">
            <a:avLst/>
          </a:prstGeom>
          <a:effectLst>
            <a:outerShdw dir="2700000" dist="190102" blurRad="82377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6700" y="10744200"/>
            <a:ext cx="63119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조건별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6700" y="98171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07500" y="1295400"/>
            <a:ext cx="5638800" cy="3022600"/>
          </a:xfrm>
          <a:prstGeom prst="rect">
            <a:avLst/>
          </a:prstGeom>
          <a:effectLst>
            <a:outerShdw dir="2700000" dist="278808" blurRad="120817">
              <a:srgbClr val="000000">
                <a:alpha val="5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9829800" y="10744200"/>
            <a:ext cx="46736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29800" y="9817100"/>
            <a:ext cx="40259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내역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900" y="10744200"/>
            <a:ext cx="63119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4900" y="98171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5448300"/>
            <a:ext cx="6908800" cy="3340100"/>
          </a:xfrm>
          <a:prstGeom prst="rect">
            <a:avLst/>
          </a:prstGeom>
          <a:effectLst>
            <a:outerShdw dir="2700000" dist="307734" blurRad="133351">
              <a:srgbClr val="000000">
                <a:alpha val="50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16370300" y="1701800"/>
            <a:ext cx="35179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70300" y="2463800"/>
            <a:ext cx="47752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04300" y="5600700"/>
            <a:ext cx="6159500" cy="3340100"/>
          </a:xfrm>
          <a:prstGeom prst="rect">
            <a:avLst/>
          </a:prstGeom>
          <a:effectLst>
            <a:outerShdw dir="2700000" dist="307734" blurRad="133351">
              <a:srgbClr val="000000">
                <a:alpha val="5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37900" y="4775200"/>
            <a:ext cx="889000" cy="228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8900" y="4775200"/>
            <a:ext cx="889000" cy="228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51200" y="4737100"/>
            <a:ext cx="4216400" cy="3213100"/>
          </a:xfrm>
          <a:prstGeom prst="rect">
            <a:avLst/>
          </a:prstGeom>
          <a:effectLst>
            <a:outerShdw dir="2700000" dist="296545" blurRad="128503">
              <a:srgbClr val="000000">
                <a:alpha val="50000"/>
              </a:srgbClr>
            </a:outerShdw>
          </a:effectLst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602200" y="5880100"/>
            <a:ext cx="5575300" cy="3441700"/>
          </a:xfrm>
          <a:prstGeom prst="rect">
            <a:avLst/>
          </a:prstGeom>
          <a:effectLst>
            <a:outerShdw dir="2700000" dist="318269" blurRad="137917">
              <a:srgbClr val="000000">
                <a:alpha val="50000"/>
              </a:srgbClr>
            </a:outerShdw>
          </a:effectLst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532600" y="8521700"/>
            <a:ext cx="4279900" cy="1219200"/>
          </a:xfrm>
          <a:prstGeom prst="rect">
            <a:avLst/>
          </a:prstGeom>
          <a:effectLst>
            <a:outerShdw dir="2700000" dist="112920" blurRad="48932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6100" y="10134600"/>
            <a:ext cx="99695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카카오페이를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
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충전되면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저장됩니다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6100" y="9207500"/>
            <a:ext cx="40259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61900" y="10134600"/>
            <a:ext cx="99695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계좌번호와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그리고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메모를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입력하여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송부할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비밀번호를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체크하고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완료되면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의해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저장된다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61900" y="9207500"/>
            <a:ext cx="3124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송금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60700" y="1993900"/>
            <a:ext cx="7366000" cy="6578600"/>
          </a:xfrm>
          <a:prstGeom prst="rect">
            <a:avLst/>
          </a:prstGeom>
          <a:effectLst>
            <a:outerShdw dir="2700000" dist="606743" blurRad="262922">
              <a:srgbClr val="000000">
                <a:alpha val="5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61900" y="2794000"/>
            <a:ext cx="9677400" cy="5308600"/>
          </a:xfrm>
          <a:prstGeom prst="rect">
            <a:avLst/>
          </a:prstGeom>
          <a:effectLst>
            <a:outerShdw dir="2700000" dist="490185" blurRad="212414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89500" y="3644900"/>
            <a:ext cx="6299200" cy="3263900"/>
          </a:xfrm>
          <a:prstGeom prst="rect">
            <a:avLst/>
          </a:prstGeom>
          <a:effectLst>
            <a:outerShdw dir="2700000" dist="300723" blurRad="130313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6700" y="2197100"/>
            <a:ext cx="4813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0800" y="10299700"/>
            <a:ext cx="63119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0800" y="95885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6700" y="10490200"/>
            <a:ext cx="63119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6700" y="95885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6700" y="3022600"/>
            <a:ext cx="4775200" cy="111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" y="2336800"/>
            <a:ext cx="4864100" cy="4343400"/>
          </a:xfrm>
          <a:prstGeom prst="rect">
            <a:avLst/>
          </a:prstGeom>
          <a:effectLst>
            <a:outerShdw dir="2700000" dist="401048" blurRad="173787">
              <a:srgbClr val="000000">
                <a:alpha val="5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95700" y="4622800"/>
            <a:ext cx="3924300" cy="4483100"/>
          </a:xfrm>
          <a:prstGeom prst="rect">
            <a:avLst/>
          </a:prstGeom>
          <a:effectLst>
            <a:outerShdw dir="2700000" dist="362475" blurRad="157073">
              <a:srgbClr val="000000">
                <a:alpha val="5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977900" y="10528300"/>
            <a:ext cx="67437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7900" y="9588500"/>
            <a:ext cx="4927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45600" y="5130800"/>
            <a:ext cx="4572000" cy="3759200"/>
          </a:xfrm>
          <a:prstGeom prst="rect">
            <a:avLst/>
          </a:prstGeom>
          <a:effectLst>
            <a:outerShdw dir="2700000" dist="347029" blurRad="150379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7569200"/>
            <a:ext cx="5486400" cy="1651000"/>
          </a:xfrm>
          <a:prstGeom prst="rect">
            <a:avLst/>
          </a:prstGeom>
          <a:effectLst>
            <a:outerShdw dir="2700000" dist="152868" blurRad="66243">
              <a:srgbClr val="000000">
                <a:alpha val="50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192500" y="5054600"/>
            <a:ext cx="6781800" cy="4140200"/>
          </a:xfrm>
          <a:prstGeom prst="rect">
            <a:avLst/>
          </a:prstGeom>
          <a:effectLst>
            <a:outerShdw dir="2700000" dist="382049" blurRad="165554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2 -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보유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카드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197100"/>
            <a:ext cx="10922000" cy="9753600"/>
          </a:xfrm>
          <a:prstGeom prst="rect">
            <a:avLst/>
          </a:prstGeom>
          <a:effectLst>
            <a:outerShdw dir="2700000" dist="900041" blurRad="390018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2903200" y="4292600"/>
            <a:ext cx="67437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03200" y="3365500"/>
            <a:ext cx="4927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97500" y="7899400"/>
            <a:ext cx="16776700" cy="5067300"/>
          </a:xfrm>
          <a:prstGeom prst="rect">
            <a:avLst/>
          </a:prstGeom>
          <a:effectLst>
            <a:outerShdw dir="2700000" dist="467489" blurRad="202579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3 -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추천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400300"/>
            <a:ext cx="11290300" cy="9283700"/>
          </a:xfrm>
          <a:prstGeom prst="rect">
            <a:avLst/>
          </a:prstGeom>
          <a:effectLst>
            <a:outerShdw dir="2700000" dist="856519" blurRad="371158">
              <a:srgbClr val="000000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2776200" y="1435100"/>
            <a:ext cx="63119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76200" y="7239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03200" y="3429000"/>
            <a:ext cx="8521700" cy="8255000"/>
          </a:xfrm>
          <a:prstGeom prst="rect">
            <a:avLst/>
          </a:prstGeom>
          <a:effectLst>
            <a:outerShdw dir="2700000" dist="761900" blurRad="330157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4 -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등록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585700" y="3098800"/>
            <a:ext cx="63119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85700" y="22098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405100" y="5880100"/>
            <a:ext cx="48895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그래프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05100" y="48514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40800" y="98933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408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32200" y="98933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322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0800" y="43434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08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32200" y="43434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322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3086100"/>
            <a:ext cx="7797800" cy="4711700"/>
          </a:xfrm>
          <a:prstGeom prst="rect">
            <a:avLst/>
          </a:prstGeom>
          <a:effectLst>
            <a:outerShdw dir="2700000" dist="434848" blurRad="188434">
              <a:srgbClr val="000000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8089900"/>
            <a:ext cx="7645400" cy="5080000"/>
          </a:xfrm>
          <a:prstGeom prst="rect">
            <a:avLst/>
          </a:prstGeom>
          <a:effectLst>
            <a:outerShdw dir="2700000" dist="468994" blurRad="203231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관리자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32200" y="97155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환경설정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변경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FAQ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백업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32200" y="87884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관리자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64600" y="4343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시각화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성능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이벤트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646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관리자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메인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32200" y="4343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이자율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노출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우선순위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322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4600" y="97155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성별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가입률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4600" y="87884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자산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통계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분석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4813300"/>
            <a:ext cx="203581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127508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1">
              <a:lnSpc>
                <a:spcPct val="99600"/>
              </a:lnSpc>
            </a:pP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개요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5613400" cy="55880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팀원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소개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목표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일정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구조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/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기술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스펙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222377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5.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성과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기대효과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4381500" cy="31496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성과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기대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효과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추가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발전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과제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성과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31300" y="25654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28900" y="48006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46400" y="48006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994900" y="52832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시스템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안정성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4900" y="64643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고가용성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확립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로깅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2500" y="75184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기능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구현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2500" y="86995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10000" y="75184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경험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10000" y="86995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UI/UX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응답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달성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모바일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테스트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0900" y="723900"/>
            <a:ext cx="64643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99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6200" y="8343900"/>
            <a:ext cx="4914900" cy="6223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279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6900" y="8343900"/>
            <a:ext cx="4914900" cy="565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장애인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고려한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UI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6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34900" y="8343900"/>
            <a:ext cx="4914900" cy="5080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다중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시스템으로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166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22900" y="8343900"/>
            <a:ext cx="4914900" cy="3937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0900" y="723900"/>
            <a:ext cx="64643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75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41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7734300"/>
            <a:ext cx="10528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0" y="7734300"/>
            <a:ext cx="10528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3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3100" y="4241800"/>
            <a:ext cx="5880100" cy="2794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09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09100" y="4241800"/>
            <a:ext cx="5880100" cy="2794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75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75100" y="4241800"/>
            <a:ext cx="5880100" cy="2794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3100" y="8483600"/>
            <a:ext cx="96012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43100" y="9410700"/>
            <a:ext cx="957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79400" y="8483600"/>
            <a:ext cx="96012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9400" y="9410700"/>
            <a:ext cx="957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60900" y="723900"/>
            <a:ext cx="64643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236347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6.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발표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2959100" cy="3759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시연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영상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QnA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마무리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인사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발표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마무리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시연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영상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1500" y="4419600"/>
            <a:ext cx="6083300" cy="4102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카카오페이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API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1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46500" y="4419600"/>
            <a:ext cx="66929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어떤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로직을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-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  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46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시나리오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데모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10500" y="723900"/>
            <a:ext cx="331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6600" y="2057400"/>
            <a:ext cx="20281900" cy="800100"/>
          </a:xfrm>
          <a:prstGeom prst="rect">
            <a:avLst/>
          </a:prstGeom>
        </p:spPr>
        <p:txBody>
          <a:bodyPr anchor="b" rtlCol="false" lIns="0" tIns="0" rIns="0" bIns="30816"/>
          <a:lstStyle/>
          <a:p>
            <a:pPr algn="l" lvl="0">
              <a:lnSpc>
                <a:spcPct val="99600"/>
              </a:lnSpc>
            </a:pP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439400" y="6070600"/>
            <a:ext cx="3416300" cy="1892300"/>
          </a:xfrm>
          <a:prstGeom prst="rect">
            <a:avLst/>
          </a:prstGeom>
        </p:spPr>
        <p:txBody>
          <a:bodyPr anchor="t" rtlCol="false" lIns="0" tIns="135467" rIns="0" bIns="0"/>
          <a:lstStyle/>
          <a:p>
            <a:pPr algn="l" lvl="0">
              <a:lnSpc>
                <a:spcPct val="99600"/>
              </a:lnSpc>
            </a:pPr>
            <a:r>
              <a:rPr lang="en" sz="10666" b="false" i="false" u="none" strike="noStrike">
                <a:solidFill>
                  <a:srgbClr val="A973FF"/>
                </a:solidFill>
                <a:latin typeface="Noto Sans CJK KR Black"/>
              </a:rPr>
              <a:t>Q&amp;A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10500" y="723900"/>
            <a:ext cx="331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36800" y="5092700"/>
            <a:ext cx="19748500" cy="3517900"/>
          </a:xfrm>
          <a:prstGeom prst="rect">
            <a:avLst/>
          </a:prstGeom>
        </p:spPr>
        <p:txBody>
          <a:bodyPr anchor="t" rtlCol="false" lIns="0" tIns="135467" rIns="0" bIns="0"/>
          <a:lstStyle/>
          <a:p>
            <a:pPr algn="ctr" lvl="0">
              <a:lnSpc>
                <a:spcPct val="99600"/>
              </a:lnSpc>
            </a:pP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모으냥즈와</a:t>
            </a:r>
            <a:r>
              <a:rPr lang="en-US" sz="10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함께</a:t>
            </a:r>
            <a:r>
              <a:rPr lang="en-US" sz="10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당신의</a:t>
            </a:r>
            <a:r>
              <a:rPr lang="en-US" sz="10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모든</a:t>
            </a:r>
            <a:r>
              <a:rPr lang="en-US" sz="10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금융을</a:t>
            </a:r>
          </a:p>
          <a:p>
            <a:pPr algn="ctr" lvl="0">
              <a:lnSpc>
                <a:spcPct val="99600"/>
              </a:lnSpc>
            </a:pP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한곳으로</a:t>
            </a:r>
            <a:r>
              <a:rPr lang="en-US" sz="10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모으냥</a:t>
            </a:r>
            <a:r>
              <a:rPr lang="en-US" sz="10666" b="false" i="false" u="none" strike="noStrike">
                <a:solidFill>
                  <a:srgbClr val="A973FF"/>
                </a:solidFill>
                <a:latin typeface="Noto Sans CJK KR Black"/>
              </a:rPr>
              <a:t> </a:t>
            </a:r>
            <a:r>
              <a:rPr lang="en" sz="10666" b="false" i="false" u="none" strike="noStrike">
                <a:solidFill>
                  <a:srgbClr val="A973FF"/>
                </a:solidFill>
                <a:latin typeface="Noto Sans CJK KR Black"/>
              </a:rPr>
              <a:t/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10500" y="723900"/>
            <a:ext cx="331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56300" y="723900"/>
            <a:ext cx="4559300" cy="4559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팀원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73800" y="2400300"/>
            <a:ext cx="3924300" cy="12065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422" b="false" i="false" u="none" strike="noStrike" spc="-103">
                <a:solidFill>
                  <a:srgbClr val="A973FF"/>
                </a:solidFill>
                <a:latin typeface="Noto Sans CJK KR Bold"/>
              </a:rPr>
              <a:t>PM</a:t>
            </a:r>
          </a:p>
          <a:p>
            <a:pPr algn="ctr" lvl="0">
              <a:lnSpc>
                <a:spcPct val="115369"/>
              </a:lnSpc>
            </a:pPr>
            <a:r>
              <a:rPr lang="en" sz="3422" b="false" i="false" u="none" strike="noStrike" spc="-103">
                <a:solidFill>
                  <a:srgbClr val="A973FF"/>
                </a:solidFill>
                <a:ea typeface="Noto Sans CJK KR Bold"/>
              </a:rPr>
              <a:t>김희상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92800" y="5524500"/>
            <a:ext cx="4673600" cy="26670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총괄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검수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품질관리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업무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분배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algn="ctr" lvl="0">
              <a:lnSpc>
                <a:spcPct val="126990"/>
              </a:lnSpc>
            </a:pPr>
            <a:r>
              <a:rPr lang="en" sz="2788" b="false" i="false" u="none" strike="noStrike" spc="-84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741400" y="2425700"/>
            <a:ext cx="3987800" cy="12319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480" b="false" i="false" u="none" strike="noStrike" spc="-104">
                <a:solidFill>
                  <a:srgbClr val="A973FF"/>
                </a:solidFill>
                <a:latin typeface="Noto Sans CJK KR Bold"/>
              </a:rPr>
              <a:t>PL</a:t>
            </a:r>
          </a:p>
          <a:p>
            <a:pPr algn="ctr" lvl="0">
              <a:lnSpc>
                <a:spcPct val="115369"/>
              </a:lnSpc>
            </a:pPr>
            <a:r>
              <a:rPr lang="en" sz="3480" b="false" i="false" u="none" strike="noStrike" spc="-104">
                <a:solidFill>
                  <a:srgbClr val="A973FF"/>
                </a:solidFill>
                <a:ea typeface="Noto Sans CJK KR Bold"/>
              </a:rPr>
              <a:t>윤성민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60400" y="5524500"/>
            <a:ext cx="4749800" cy="21590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리드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선정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표준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제시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프론트엔드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목업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501900" y="8509000"/>
            <a:ext cx="3860800" cy="11938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364" b="false" i="false" u="none" strike="noStrike" spc="-101">
                <a:solidFill>
                  <a:srgbClr val="A973FF"/>
                </a:solidFill>
                <a:ea typeface="Noto Sans CJK KR Bold"/>
              </a:rPr>
              <a:t>보안책임자</a:t>
            </a:r>
          </a:p>
          <a:p>
            <a:pPr algn="ctr" lvl="0">
              <a:lnSpc>
                <a:spcPct val="115369"/>
              </a:lnSpc>
            </a:pPr>
            <a:r>
              <a:rPr lang="en" sz="3364" b="false" i="false" u="none" strike="noStrike" spc="-101">
                <a:solidFill>
                  <a:srgbClr val="A973FF"/>
                </a:solidFill>
                <a:ea typeface="Noto Sans CJK KR Bold"/>
              </a:rPr>
              <a:t>박윤재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8200" y="11557000"/>
            <a:ext cx="7175500" cy="10160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Spring Security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JWT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유지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" sz="2741" b="false" i="false" u="none" strike="noStrike" spc="-82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176000" y="8636000"/>
            <a:ext cx="1727200" cy="1143000"/>
          </a:xfrm>
          <a:prstGeom prst="rect">
            <a:avLst/>
          </a:prstGeom>
        </p:spPr>
        <p:txBody>
          <a:bodyPr anchor="ctr" rtlCol="false" lIns="0" tIns="1845" rIns="0" bIns="1845"/>
          <a:lstStyle/>
          <a:p>
            <a:pPr algn="ctr" lvl="0">
              <a:lnSpc>
                <a:spcPct val="115369"/>
              </a:lnSpc>
            </a:pPr>
            <a:r>
              <a:rPr lang="en-US" sz="3238" b="false" i="false" u="none" strike="noStrike" spc="-97">
                <a:solidFill>
                  <a:srgbClr val="A973FF"/>
                </a:solidFill>
                <a:latin typeface="Noto Sans CJK KR Bold"/>
              </a:rPr>
              <a:t>UI </a:t>
            </a:r>
            <a:r>
              <a:rPr lang="ko-KR" sz="3238" b="false" i="false" u="none" strike="noStrike" spc="-97">
                <a:solidFill>
                  <a:srgbClr val="A973FF"/>
                </a:solidFill>
                <a:ea typeface="Noto Sans CJK KR Bold"/>
              </a:rPr>
              <a:t>개발자</a:t>
            </a:r>
          </a:p>
          <a:p>
            <a:pPr algn="ctr" lvl="0">
              <a:lnSpc>
                <a:spcPct val="115369"/>
              </a:lnSpc>
            </a:pPr>
            <a:r>
              <a:rPr lang="en" sz="3238" b="false" i="false" u="none" strike="noStrike" spc="-97">
                <a:solidFill>
                  <a:srgbClr val="A973FF"/>
                </a:solidFill>
                <a:ea typeface="Noto Sans CJK KR Bold"/>
              </a:rPr>
              <a:t>한진성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29800" y="11620500"/>
            <a:ext cx="4419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38" b="false" i="false" u="none" strike="noStrike" spc="-79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sz="2638" b="false" i="false" u="none" strike="noStrike" spc="-79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638" b="false" i="false" u="none" strike="noStrike" spc="-7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38" b="false" i="false" u="none" strike="noStrike" spc="-79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38" b="false" i="false" u="none" strike="noStrike" spc="-79">
                <a:solidFill>
                  <a:srgbClr val="FFFFFF"/>
                </a:solidFill>
                <a:latin typeface="Noto Sans CJK KR Regular"/>
              </a:rPr>
              <a:t>UI/UX </a:t>
            </a:r>
            <a:r>
              <a:rPr lang="ko-KR" sz="2638" b="false" i="false" u="none" strike="noStrike" spc="-79">
                <a:solidFill>
                  <a:srgbClr val="FFFFFF"/>
                </a:solidFill>
                <a:ea typeface="Noto Sans CJK KR Regular"/>
              </a:rPr>
              <a:t>디자인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656300" y="8407400"/>
            <a:ext cx="2844800" cy="1219200"/>
          </a:xfrm>
          <a:prstGeom prst="rect">
            <a:avLst/>
          </a:prstGeom>
        </p:spPr>
        <p:txBody>
          <a:bodyPr anchor="ctr" rtlCol="false" lIns="0" tIns="1845" rIns="0" bIns="1845"/>
          <a:lstStyle/>
          <a:p>
            <a:pPr algn="ctr" lvl="0">
              <a:lnSpc>
                <a:spcPct val="115369"/>
              </a:lnSpc>
            </a:pPr>
            <a:r>
              <a:rPr lang="en" sz="3433" b="false" i="false" u="none" strike="noStrike" spc="-103">
                <a:solidFill>
                  <a:srgbClr val="A973FF"/>
                </a:solidFill>
                <a:ea typeface="Noto Sans CJK KR Bold"/>
              </a:rPr>
              <a:t>머신러닝개발자</a:t>
            </a:r>
          </a:p>
          <a:p>
            <a:pPr algn="ctr" lvl="0">
              <a:lnSpc>
                <a:spcPct val="115369"/>
              </a:lnSpc>
            </a:pPr>
            <a:r>
              <a:rPr lang="en" sz="3433" b="false" i="false" u="none" strike="noStrike" spc="-103">
                <a:solidFill>
                  <a:srgbClr val="A973FF"/>
                </a:solidFill>
                <a:ea typeface="Noto Sans CJK KR Bold"/>
              </a:rPr>
              <a:t>유지원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78300" y="11620500"/>
            <a:ext cx="6972300" cy="4953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소비내역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머신러닝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파이썬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작성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0"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0"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 rot="0"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33020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목표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9300" y="4991100"/>
            <a:ext cx="1739900" cy="1193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723" b="false" i="false" u="none" strike="noStrike" spc="-336">
                <a:solidFill>
                  <a:srgbClr val="FFFFFF"/>
                </a:solidFill>
                <a:ea typeface="Noto Sans CJK KR Regular"/>
              </a:rPr>
              <a:t>은행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8100" y="2133600"/>
            <a:ext cx="12153900" cy="10287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당신의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모든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금융을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한곳에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55400" y="4483100"/>
            <a:ext cx="1714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false" i="false" u="none" strike="noStrike" spc="-331">
                <a:solidFill>
                  <a:srgbClr val="FFFFFF"/>
                </a:solidFill>
                <a:ea typeface="Noto Sans CJK KR Regular"/>
              </a:rPr>
              <a:t>카드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05500" y="7378700"/>
            <a:ext cx="3441700" cy="1270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7156" b="false" i="false" u="none" strike="noStrike" spc="-358">
                <a:solidFill>
                  <a:srgbClr val="FFFFFF"/>
                </a:solidFill>
                <a:ea typeface="Noto Sans CJK KR Regular"/>
              </a:rPr>
              <a:t>모으냥즈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 rot="0"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55400" y="10083800"/>
            <a:ext cx="1714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false" i="false" u="none" strike="noStrike" spc="-331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8600" y="10160000"/>
            <a:ext cx="1714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false" i="false" u="none" strike="noStrike" spc="-331">
                <a:solidFill>
                  <a:srgbClr val="FFFFFF"/>
                </a:solidFill>
                <a:ea typeface="Noto Sans CJK KR Regular"/>
              </a:rPr>
              <a:t>결제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113000" y="5791200"/>
            <a:ext cx="7861300" cy="372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플랫폼은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단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번의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로그인으로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나의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생활을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볼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44700" y="5003800"/>
            <a:ext cx="6096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true" i="true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37700" y="9639300"/>
            <a:ext cx="6096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true" i="true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95400" y="4432300"/>
          <a:ext cx="21805900" cy="6985000"/>
        </p:xfrm>
        <a:graphic>
          <a:graphicData uri="http://schemas.openxmlformats.org/drawingml/2006/table">
            <a:tbl>
              <a:tblPr/>
              <a:tblGrid>
                <a:gridCol w="3114866"/>
                <a:gridCol w="3114866"/>
                <a:gridCol w="3114866"/>
                <a:gridCol w="3114866"/>
                <a:gridCol w="3114866"/>
                <a:gridCol w="3114866"/>
                <a:gridCol w="3114866"/>
              </a:tblGrid>
              <a:tr h="14736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399" b="false" i="false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2399" b="false" i="false" u="none" strike="noStrike">
                          <a:solidFill>
                            <a:srgbClr val="A973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99" b="false" i="false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3466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프로젝트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기획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47135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진행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3466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통합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테스트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3466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발표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준비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38800" y="6108700"/>
            <a:ext cx="3149600" cy="596900"/>
          </a:xfrm>
          <a:prstGeom prst="rect">
            <a:avLst/>
          </a:prstGeom>
          <a:effectLst>
            <a:outerShdw dir="5400000" dist="0" blurRad="299384">
              <a:srgbClr val="FFFFFF">
                <a:alpha val="4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0" y="9029700"/>
            <a:ext cx="3263900" cy="596900"/>
          </a:xfrm>
          <a:prstGeom prst="rect">
            <a:avLst/>
          </a:prstGeom>
          <a:effectLst>
            <a:outerShdw dir="5400000" dist="0" blurRad="299384">
              <a:srgbClr val="FFFFFF">
                <a:alpha val="4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662900" y="10325100"/>
            <a:ext cx="2425700" cy="596900"/>
          </a:xfrm>
          <a:prstGeom prst="rect">
            <a:avLst/>
          </a:prstGeom>
          <a:effectLst>
            <a:outerShdw dir="5400000" dist="0" blurRad="299384">
              <a:srgbClr val="A973FF">
                <a:alpha val="6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6121400" y="6235700"/>
            <a:ext cx="2184400" cy="406400"/>
          </a:xfrm>
          <a:prstGeom prst="rect">
            <a:avLst/>
          </a:prstGeom>
          <a:effectLst>
            <a:outerShdw dir="2700000" dist="22143" blurRad="0">
              <a:srgbClr val="000000">
                <a:alpha val="40000"/>
              </a:srgbClr>
            </a:outerShdw>
          </a:effectLst>
        </p:spPr>
        <p:txBody>
          <a:bodyPr anchor="ctr" rtlCol="false"/>
          <a:lstStyle/>
          <a:p>
            <a:pPr algn="ctr" lvl="0">
              <a:lnSpc>
                <a:spcPct val="145167"/>
              </a:lnSpc>
            </a:pPr>
            <a:r>
              <a:rPr lang="en" sz="2266" b="false" i="false" u="none" strike="noStrike" spc="-68">
                <a:solidFill>
                  <a:srgbClr val="000000"/>
                </a:solidFill>
                <a:latin typeface="S-Core Dream 3 Light"/>
              </a:rPr>
              <a:t>07. 28. ~ 08. 03.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75700" y="7620000"/>
            <a:ext cx="8623300" cy="596900"/>
          </a:xfrm>
          <a:prstGeom prst="rect">
            <a:avLst/>
          </a:prstGeom>
          <a:effectLst>
            <a:outerShdw dir="5400000" dist="0" blurRad="299384">
              <a:srgbClr val="A973FF">
                <a:alpha val="6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0121900" y="7747000"/>
            <a:ext cx="5956300" cy="406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5167"/>
              </a:lnSpc>
            </a:pPr>
            <a:r>
              <a:rPr lang="en" sz="2266" b="true" i="false" u="none" strike="noStrike" spc="-68">
                <a:solidFill>
                  <a:srgbClr val="EBEBEB"/>
                </a:solidFill>
                <a:latin typeface="S-Core Dream 3 Light"/>
              </a:rPr>
              <a:t>08. 04. ~ 08. 29.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92700" y="9144000"/>
            <a:ext cx="2476500" cy="406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5167"/>
              </a:lnSpc>
            </a:pPr>
            <a:r>
              <a:rPr lang="en" sz="2266" b="true" i="false" u="none" strike="noStrike" spc="-68">
                <a:solidFill>
                  <a:srgbClr val="000000"/>
                </a:solidFill>
                <a:latin typeface="S-Core Dream 3 Light"/>
              </a:rPr>
              <a:t>08. 30. ~ 09. 05.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650200" y="10477500"/>
            <a:ext cx="2476500" cy="406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5167"/>
              </a:lnSpc>
            </a:pPr>
            <a:r>
              <a:rPr lang="en" sz="2266" b="true" i="false" u="none" strike="noStrike" spc="-68">
                <a:solidFill>
                  <a:srgbClr val="EBEBEB"/>
                </a:solidFill>
                <a:latin typeface="S-Core Dream 3 Light"/>
              </a:rPr>
              <a:t>09. 06 ~ 09. 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700" y="914400"/>
            <a:ext cx="33020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5400" y="3009900"/>
            <a:ext cx="8864600" cy="1028700"/>
          </a:xfrm>
          <a:prstGeom prst="rect">
            <a:avLst/>
          </a:prstGeom>
        </p:spPr>
        <p:txBody>
          <a:bodyPr anchor="b" rtlCol="false" lIns="0" tIns="0" rIns="0" bIns="73710"/>
          <a:lstStyle/>
          <a:p>
            <a:pPr algn="l" lvl="0">
              <a:lnSpc>
                <a:spcPct val="99600"/>
              </a:lnSpc>
            </a:pPr>
            <a:r>
              <a:rPr lang="ko-KR" sz="5803" b="false" i="false" u="none" strike="noStrike" spc="1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580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false" i="false" u="none" strike="noStrike" spc="1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580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false" i="false" u="none" strike="noStrike" spc="1">
                <a:solidFill>
                  <a:srgbClr val="A973FF"/>
                </a:solidFill>
                <a:ea typeface="Noto Sans CJK KR Bold"/>
              </a:rPr>
              <a:t>일정</a:t>
            </a:r>
            <a:r>
              <a:rPr lang="en-US" sz="580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false" i="false" u="none" strike="noStrike" spc="1">
                <a:solidFill>
                  <a:srgbClr val="A973FF"/>
                </a:solidFill>
                <a:ea typeface="Noto Sans CJK KR Bold"/>
              </a:rPr>
              <a:t>간트차트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58928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1100" y="9334500"/>
            <a:ext cx="9969500" cy="350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OpenFeign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독립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DB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85598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61900" y="26162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2433300" y="3797300"/>
          <a:ext cx="10744200" cy="8356600"/>
        </p:xfrm>
        <a:graphic>
          <a:graphicData uri="http://schemas.openxmlformats.org/drawingml/2006/table">
            <a:tbl>
              <a:tblPr/>
              <a:tblGrid>
                <a:gridCol w="3245618"/>
                <a:gridCol w="7500471"/>
              </a:tblGrid>
              <a:tr h="119758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3046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분류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3046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상세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3705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Eclipse STS4, Git(Github, SourceTree),   Oracle DB, SQL Developer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27074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언어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및</a:t>
                      </a:r>
                      <a:endParaRPr lang="en-US" sz="1100"/>
                    </a:p>
                    <a:p>
                      <a:pPr algn="ctr" lvl="0">
                        <a:lnSpc>
                          <a:spcPct val="115287"/>
                        </a:lnSpc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프레임워크</a:t>
                      </a:r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Java 17, Spring Boot, Maven, </a:t>
                      </a:r>
                      <a:endParaRPr lang="en-US" sz="1100"/>
                    </a:p>
                    <a:p>
                      <a:pPr algn="l" lvl="0">
                        <a:lnSpc>
                          <a:spcPct val="115287"/>
                        </a:lnSpc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OpenFeign</a:t>
                      </a: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AOP</a:t>
                      </a: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Eureka Server-Client</a:t>
                      </a:r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98761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ThymeLeaf, Bootstrap, React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0159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백엔드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Spring Boot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기반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MSA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구조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0159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보안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JWT</a:t>
                      </a: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Spring Security Filter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4972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머신러닝</a:t>
                      </a:r>
                      <a:endParaRPr lang="en-US" sz="1100"/>
                    </a:p>
                    <a:p>
                      <a:pPr algn="ctr" lvl="0">
                        <a:lnSpc>
                          <a:spcPct val="115287"/>
                        </a:lnSpc>
                      </a:pP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데이터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Python, </a:t>
                      </a: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Matplotlib, seaborn, Ensemble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</a:tbl>
          </a:graphicData>
        </a:graphic>
      </p:graphicFrame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155829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2.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기술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6527800" cy="61976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MSA  Eureka Server-Client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OpenFeign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JWT Token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Spring AOP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Github / SourceTre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40800" y="3975100"/>
            <a:ext cx="141478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재해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방지를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MSA(Micro-Service Architecture)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독립적으로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확장이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가능하며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결합도를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최소화하여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유지보수성을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장애가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영향을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미치지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구성했습니다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0800" y="3124200"/>
            <a:ext cx="14160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: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고가용성과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재해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방지를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위한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0800" y="8902700"/>
            <a:ext cx="63119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40800" y="79756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분리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6700" y="8902700"/>
            <a:ext cx="63119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독립적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부하에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영향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범위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최소화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신속한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6700" y="79756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장애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격리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000500" y="3517900"/>
            <a:ext cx="3187700" cy="977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" sz="5513" b="false" i="false" u="none" strike="noStrike" spc="110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9700" y="12585700"/>
            <a:ext cx="20281900" cy="800100"/>
          </a:xfrm>
          <a:prstGeom prst="rect">
            <a:avLst/>
          </a:prstGeom>
        </p:spPr>
        <p:txBody>
          <a:bodyPr anchor="b" rtlCol="false" lIns="0" tIns="0" rIns="0" bIns="30816"/>
          <a:lstStyle/>
          <a:p>
            <a:pPr algn="l" lvl="0">
              <a:lnSpc>
                <a:spcPct val="99600"/>
              </a:lnSpc>
            </a:pP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00500" y="4305300"/>
            <a:ext cx="3225800" cy="1028700"/>
          </a:xfrm>
          <a:prstGeom prst="rect">
            <a:avLst/>
          </a:prstGeom>
        </p:spPr>
        <p:txBody>
          <a:bodyPr anchor="b" rtlCol="false" lIns="0" tIns="0" rIns="0" bIns="70028"/>
          <a:lstStyle/>
          <a:p>
            <a:pPr algn="l" lvl="0">
              <a:lnSpc>
                <a:spcPct val="99600"/>
              </a:lnSpc>
            </a:pPr>
            <a:r>
              <a:rPr lang="en" sz="5755" b="false" i="false" u="none" strike="noStrike" spc="113">
                <a:solidFill>
                  <a:srgbClr val="9E9E9E"/>
                </a:solidFill>
                <a:latin typeface="Noto Sans CJK KR Bold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